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78"/>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76" r:id="rId16"/>
    <p:sldId id="5577" r:id="rId17"/>
    <p:sldId id="5579" r:id="rId18"/>
    <p:sldId id="5580" r:id="rId19"/>
    <p:sldId id="5569" r:id="rId20"/>
    <p:sldId id="5583" r:id="rId21"/>
    <p:sldId id="5596" r:id="rId22"/>
    <p:sldId id="5570" r:id="rId23"/>
    <p:sldId id="5588" r:id="rId24"/>
    <p:sldId id="5590" r:id="rId25"/>
    <p:sldId id="5591" r:id="rId26"/>
    <p:sldId id="5592" r:id="rId27"/>
    <p:sldId id="5593" r:id="rId28"/>
    <p:sldId id="5598" r:id="rId29"/>
    <p:sldId id="5599" r:id="rId30"/>
    <p:sldId id="5597" r:id="rId31"/>
    <p:sldId id="5595" r:id="rId32"/>
    <p:sldId id="5601" r:id="rId33"/>
    <p:sldId id="5602" r:id="rId34"/>
    <p:sldId id="5603" r:id="rId35"/>
    <p:sldId id="5604" r:id="rId36"/>
    <p:sldId id="5581" r:id="rId37"/>
    <p:sldId id="5600" r:id="rId38"/>
    <p:sldId id="5606" r:id="rId39"/>
    <p:sldId id="5608" r:id="rId40"/>
    <p:sldId id="5609" r:id="rId41"/>
    <p:sldId id="5610" r:id="rId42"/>
    <p:sldId id="5641" r:id="rId43"/>
    <p:sldId id="5644" r:id="rId44"/>
    <p:sldId id="5645" r:id="rId45"/>
    <p:sldId id="5646" r:id="rId46"/>
    <p:sldId id="5647" r:id="rId47"/>
    <p:sldId id="5612" r:id="rId48"/>
    <p:sldId id="5648" r:id="rId49"/>
    <p:sldId id="5639" r:id="rId50"/>
    <p:sldId id="5614" r:id="rId51"/>
    <p:sldId id="5615" r:id="rId52"/>
    <p:sldId id="5616" r:id="rId53"/>
    <p:sldId id="5613" r:id="rId54"/>
    <p:sldId id="5611" r:id="rId55"/>
    <p:sldId id="5617" r:id="rId56"/>
    <p:sldId id="5618" r:id="rId57"/>
    <p:sldId id="5620" r:id="rId58"/>
    <p:sldId id="5619" r:id="rId59"/>
    <p:sldId id="5621" r:id="rId60"/>
    <p:sldId id="5622" r:id="rId61"/>
    <p:sldId id="5624" r:id="rId62"/>
    <p:sldId id="5625" r:id="rId63"/>
    <p:sldId id="5626" r:id="rId64"/>
    <p:sldId id="5627" r:id="rId65"/>
    <p:sldId id="5629" r:id="rId66"/>
    <p:sldId id="5628" r:id="rId67"/>
    <p:sldId id="5630" r:id="rId68"/>
    <p:sldId id="5632" r:id="rId69"/>
    <p:sldId id="5640" r:id="rId70"/>
    <p:sldId id="5633" r:id="rId71"/>
    <p:sldId id="5634" r:id="rId72"/>
    <p:sldId id="5635" r:id="rId73"/>
    <p:sldId id="5636" r:id="rId74"/>
    <p:sldId id="5637" r:id="rId75"/>
    <p:sldId id="5638" r:id="rId76"/>
    <p:sldId id="5631"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76"/>
            <p14:sldId id="5577"/>
            <p14:sldId id="5579"/>
            <p14:sldId id="5580"/>
            <p14:sldId id="5569"/>
            <p14:sldId id="5583"/>
            <p14:sldId id="5596"/>
            <p14:sldId id="5570"/>
            <p14:sldId id="5588"/>
            <p14:sldId id="5590"/>
            <p14:sldId id="5591"/>
            <p14:sldId id="5592"/>
            <p14:sldId id="5593"/>
            <p14:sldId id="5598"/>
            <p14:sldId id="5599"/>
            <p14:sldId id="5597"/>
            <p14:sldId id="5595"/>
            <p14:sldId id="5601"/>
            <p14:sldId id="5602"/>
            <p14:sldId id="5603"/>
            <p14:sldId id="5604"/>
            <p14:sldId id="5581"/>
            <p14:sldId id="5600"/>
            <p14:sldId id="5606"/>
            <p14:sldId id="5608"/>
            <p14:sldId id="5609"/>
            <p14:sldId id="5610"/>
            <p14:sldId id="5641"/>
            <p14:sldId id="5644"/>
            <p14:sldId id="5645"/>
            <p14:sldId id="5646"/>
            <p14:sldId id="5647"/>
            <p14:sldId id="5612"/>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30"/>
            <p14:sldId id="5632"/>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201"/>
    <p:restoredTop sz="96276"/>
  </p:normalViewPr>
  <p:slideViewPr>
    <p:cSldViewPr snapToGrid="0">
      <p:cViewPr varScale="1">
        <p:scale>
          <a:sx n="69" d="100"/>
          <a:sy n="69" d="100"/>
        </p:scale>
        <p:origin x="216" y="1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publichealth.jhu.edu/johns-hopkins-biostatistics-center"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have a properly chosen format and design…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 &amp; Design</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13</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14</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15</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16</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good looking.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colors that look good and are distinguishable by the human eye. </a:t>
            </a:r>
          </a:p>
        </p:txBody>
      </p:sp>
    </p:spTree>
    <p:extLst>
      <p:ext uri="{BB962C8B-B14F-4D97-AF65-F5344CB8AC3E}">
        <p14:creationId xmlns:p14="http://schemas.microsoft.com/office/powerpoint/2010/main" val="7388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60992" y="1959079"/>
            <a:ext cx="6531556" cy="4397271"/>
          </a:xfrm>
          <a:prstGeom prst="rect">
            <a:avLst/>
          </a:prstGeom>
        </p:spPr>
      </p:pic>
    </p:spTree>
    <p:extLst>
      <p:ext uri="{BB962C8B-B14F-4D97-AF65-F5344CB8AC3E}">
        <p14:creationId xmlns:p14="http://schemas.microsoft.com/office/powerpoint/2010/main" val="1386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20</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21</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819481"/>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769926"/>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539733"/>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265090"/>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36964" y="59373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22</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975730" y="1675946"/>
            <a:ext cx="6240539" cy="4680404"/>
          </a:xfrm>
          <a:prstGeom prst="rect">
            <a:avLst/>
          </a:prstGeom>
        </p:spPr>
      </p:pic>
    </p:spTree>
    <p:extLst>
      <p:ext uri="{BB962C8B-B14F-4D97-AF65-F5344CB8AC3E}">
        <p14:creationId xmlns:p14="http://schemas.microsoft.com/office/powerpoint/2010/main" val="229127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nvGraphicFramePr>
        <p:xfrm>
          <a:off x="1492084" y="3104878"/>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25</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377328"/>
            <a:ext cx="6917871" cy="5188403"/>
          </a:xfrm>
          <a:prstGeom prst="rect">
            <a:avLst/>
          </a:prstGeom>
        </p:spPr>
      </p:pic>
    </p:spTree>
    <p:extLst>
      <p:ext uri="{BB962C8B-B14F-4D97-AF65-F5344CB8AC3E}">
        <p14:creationId xmlns:p14="http://schemas.microsoft.com/office/powerpoint/2010/main" val="411918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26</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19F95DC6-2BF8-6D35-5AC8-5EA6E2B61E44}"/>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54205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27</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japanese_data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different colored squares&#10;&#10;Description automatically generated">
            <a:extLst>
              <a:ext uri="{FF2B5EF4-FFF2-40B4-BE49-F238E27FC236}">
                <a16:creationId xmlns:a16="http://schemas.microsoft.com/office/drawing/2014/main" id="{4F45B467-9040-18F3-66D7-85817946AF2B}"/>
              </a:ext>
            </a:extLst>
          </p:cNvPr>
          <p:cNvPicPr>
            <a:picLocks noChangeAspect="1"/>
          </p:cNvPicPr>
          <p:nvPr/>
        </p:nvPicPr>
        <p:blipFill>
          <a:blip r:embed="rId2"/>
          <a:stretch>
            <a:fillRect/>
          </a:stretch>
        </p:blipFill>
        <p:spPr>
          <a:xfrm>
            <a:off x="2811235" y="1611765"/>
            <a:ext cx="6569529" cy="4927147"/>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1598579"/>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It’s important know basic principles and what is going on under the hood of your software, so I recommend studying the grammar of graphics and your tools.</a:t>
            </a:r>
          </a:p>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p:txBody>
      </p:sp>
    </p:spTree>
    <p:extLst>
      <p:ext uri="{BB962C8B-B14F-4D97-AF65-F5344CB8AC3E}">
        <p14:creationId xmlns:p14="http://schemas.microsoft.com/office/powerpoint/2010/main" val="1107858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3"/>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30</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32</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on the last auto image, 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008948"/>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36</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37</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38</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41</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42</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Models</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923330"/>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Hypothetical research questions:</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49</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51</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52</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365124"/>
            <a:ext cx="11609614" cy="5804807"/>
          </a:xfrm>
          <a:prstGeom prst="rect">
            <a:avLst/>
          </a:prstGeom>
        </p:spPr>
      </p:pic>
    </p:spTree>
    <p:extLst>
      <p:ext uri="{BB962C8B-B14F-4D97-AF65-F5344CB8AC3E}">
        <p14:creationId xmlns:p14="http://schemas.microsoft.com/office/powerpoint/2010/main" val="1479477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DAGs:</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56</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 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Warning:</a:t>
            </a:r>
          </a:p>
          <a:p>
            <a:pPr marL="808232" lvl="2" indent="-175516">
              <a:lnSpc>
                <a:spcPts val="2439"/>
              </a:lnSpc>
              <a:spcBef>
                <a:spcPts val="1200"/>
              </a:spcBef>
              <a:buFont typeface="Arial"/>
              <a:buChar char="•"/>
            </a:pPr>
            <a:r>
              <a:rPr lang="en-US" sz="2400" dirty="0">
                <a:solidFill>
                  <a:srgbClr val="002D72"/>
                </a:solidFill>
                <a:latin typeface="Proxima Nova"/>
              </a:rPr>
              <a:t>You can do this “in one go” with </a:t>
            </a:r>
            <a:r>
              <a:rPr lang="en-US" sz="2400" dirty="0" err="1">
                <a:solidFill>
                  <a:srgbClr val="002D72"/>
                </a:solidFill>
                <a:latin typeface="Proxima Nova"/>
              </a:rPr>
              <a:t>ggplot</a:t>
            </a:r>
            <a:r>
              <a:rPr lang="en-US" sz="2400" dirty="0">
                <a:solidFill>
                  <a:srgbClr val="002D72"/>
                </a:solidFill>
                <a:latin typeface="Proxima Nova"/>
              </a:rPr>
              <a:t>/</a:t>
            </a:r>
            <a:r>
              <a:rPr lang="en-US" sz="2400" dirty="0" err="1">
                <a:solidFill>
                  <a:srgbClr val="002D72"/>
                </a:solidFill>
                <a:latin typeface="Proxima Nova"/>
              </a:rPr>
              <a:t>dplyr</a:t>
            </a:r>
            <a:r>
              <a:rPr lang="en-US" sz="2400" dirty="0">
                <a:solidFill>
                  <a:srgbClr val="002D72"/>
                </a:solidFill>
                <a:latin typeface="Proxima Nova"/>
              </a:rPr>
              <a:t>, but it can become unwieldy</a:t>
            </a:r>
          </a:p>
          <a:p>
            <a:pPr marL="808232" lvl="2" indent="-175516">
              <a:lnSpc>
                <a:spcPts val="2439"/>
              </a:lnSpc>
              <a:spcBef>
                <a:spcPts val="1200"/>
              </a:spcBef>
              <a:buFont typeface="Arial"/>
              <a:buChar char="•"/>
            </a:pPr>
            <a:r>
              <a:rPr lang="en-US" sz="2400" dirty="0">
                <a:solidFill>
                  <a:srgbClr val="002D72"/>
                </a:solidFill>
                <a:latin typeface="Proxima Nova"/>
              </a:rPr>
              <a:t>In these situations, it is easier to start creating small data frames with the values you want, and then use “identity” as a stat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58</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60</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62</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261610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a:p>
            <a:pPr marL="351032" lvl="1" indent="-175516">
              <a:lnSpc>
                <a:spcPts val="2439"/>
              </a:lnSpc>
              <a:spcBef>
                <a:spcPts val="1200"/>
              </a:spcBef>
              <a:buFont typeface="Arial"/>
              <a:buChar char="•"/>
            </a:pPr>
            <a:r>
              <a:rPr lang="en-US" sz="2400" dirty="0">
                <a:solidFill>
                  <a:srgbClr val="002D72"/>
                </a:solidFill>
                <a:latin typeface="Proxima Nova"/>
              </a:rPr>
              <a:t>Here, I think the result is not so useful. It more just alerts us to our small Ns of certain racial/ethnic groups by state.</a:t>
            </a:r>
          </a:p>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151100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64</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65</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F5653-A21D-DEE6-0337-F6678212A30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3577066-B347-743E-685A-0FBC2C41763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Experimentation</a:t>
            </a:r>
          </a:p>
        </p:txBody>
      </p:sp>
      <p:sp>
        <p:nvSpPr>
          <p:cNvPr id="4" name="AutoShape 4">
            <a:extLst>
              <a:ext uri="{FF2B5EF4-FFF2-40B4-BE49-F238E27FC236}">
                <a16:creationId xmlns:a16="http://schemas.microsoft.com/office/drawing/2014/main" id="{533F1DDB-BF70-3392-C271-96C462327DD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E9CAA9D-7A3D-2EF3-E0C3-E0F20D42F7B8}"/>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32A54-23DF-FA72-1CDA-E0046359D19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3EE749B-818B-B791-A318-DAE2782296D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BD1B1DF-5990-894E-3278-236637BBADAA}"/>
              </a:ext>
            </a:extLst>
          </p:cNvPr>
          <p:cNvSpPr txBox="1"/>
          <p:nvPr/>
        </p:nvSpPr>
        <p:spPr>
          <a:xfrm>
            <a:off x="879504" y="1892566"/>
            <a:ext cx="10474296" cy="261610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a:p>
            <a:pPr marL="351032" lvl="1" indent="-175516">
              <a:lnSpc>
                <a:spcPts val="2439"/>
              </a:lnSpc>
              <a:spcBef>
                <a:spcPts val="1200"/>
              </a:spcBef>
              <a:buFont typeface="Arial"/>
              <a:buChar char="•"/>
            </a:pPr>
            <a:r>
              <a:rPr lang="en-US" sz="2400" dirty="0">
                <a:solidFill>
                  <a:srgbClr val="002D72"/>
                </a:solidFill>
                <a:latin typeface="Proxima Nova"/>
              </a:rPr>
              <a:t>Here, I think the result is not so useful. It more just alerts us to our small Ns of certain racial/ethnic groups by state.</a:t>
            </a:r>
          </a:p>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3955308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138499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your models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68</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177207" y="6172251"/>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895456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70094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steer the way. Causal models are a great tool.</a:t>
            </a:r>
          </a:p>
          <a:p>
            <a:pPr marL="808232" lvl="2" indent="-175516">
              <a:lnSpc>
                <a:spcPts val="2439"/>
              </a:lnSpc>
              <a:spcBef>
                <a:spcPts val="1200"/>
              </a:spcBef>
              <a:buFont typeface="Arial"/>
              <a:buChar char="•"/>
            </a:pPr>
            <a:r>
              <a:rPr lang="en-US" sz="2400" dirty="0">
                <a:solidFill>
                  <a:srgbClr val="002D72"/>
                </a:solidFill>
                <a:latin typeface="Proxima Nova"/>
              </a:rPr>
              <a:t>Look at your data; tables and statistics can hide what’s underneath.</a:t>
            </a:r>
          </a:p>
          <a:p>
            <a:pPr marL="808232" lvl="2" indent="-175516">
              <a:lnSpc>
                <a:spcPts val="2439"/>
              </a:lnSpc>
              <a:spcBef>
                <a:spcPts val="1200"/>
              </a:spcBef>
              <a:buFont typeface="Arial"/>
              <a:buChar char="•"/>
            </a:pPr>
            <a:r>
              <a:rPr lang="en-US" sz="2400" dirty="0">
                <a:solidFill>
                  <a:srgbClr val="002D72"/>
                </a:solidFill>
                <a:latin typeface="Proxima Nova"/>
              </a:rPr>
              <a:t>Don’t forget to visualize your models too.</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instead of overloading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3"/>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74</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2"/>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1204</TotalTime>
  <Words>3485</Words>
  <Application>Microsoft Macintosh PowerPoint</Application>
  <PresentationFormat>Widescreen</PresentationFormat>
  <Paragraphs>435</Paragraphs>
  <Slides>74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Aptos</vt:lpstr>
      <vt:lpstr>Arial</vt:lpstr>
      <vt:lpstr>Calibri</vt:lpstr>
      <vt:lpstr>Calibri Light</vt:lpstr>
      <vt:lpstr>Fira Code</vt:lpstr>
      <vt:lpstr>Inter</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281</cp:revision>
  <dcterms:created xsi:type="dcterms:W3CDTF">2023-09-28T02:01:39Z</dcterms:created>
  <dcterms:modified xsi:type="dcterms:W3CDTF">2024-11-20T23:51:44Z</dcterms:modified>
</cp:coreProperties>
</file>